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4" r:id="rId2"/>
    <p:sldId id="334" r:id="rId3"/>
    <p:sldId id="335" r:id="rId4"/>
    <p:sldId id="337" r:id="rId5"/>
    <p:sldId id="338" r:id="rId6"/>
    <p:sldId id="309" r:id="rId7"/>
  </p:sldIdLst>
  <p:sldSz cx="18288000" cy="10287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BBB0D"/>
    <a:srgbClr val="2741C3"/>
    <a:srgbClr val="17A80C"/>
    <a:srgbClr val="3D8B84"/>
    <a:srgbClr val="71C1B9"/>
    <a:srgbClr val="4E67E4"/>
    <a:srgbClr val="162A8E"/>
    <a:srgbClr val="008A3E"/>
    <a:srgbClr val="00FF99"/>
    <a:srgbClr val="2EA7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596" autoAdjust="0"/>
    <p:restoredTop sz="94624" autoAdjust="0"/>
  </p:normalViewPr>
  <p:slideViewPr>
    <p:cSldViewPr>
      <p:cViewPr varScale="1">
        <p:scale>
          <a:sx n="70" d="100"/>
          <a:sy n="70" d="100"/>
        </p:scale>
        <p:origin x="48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67CC8F-432F-5245-8FB7-371D3299B2B3}" type="datetimeFigureOut">
              <a:rPr lang="en-US" smtClean="0"/>
              <a:t>11/21/2025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726AF0-5A8C-F04A-AB9F-EEF21ABE4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2932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26AF0-5A8C-F04A-AB9F-EEF21ABE4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466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26AF0-5A8C-F04A-AB9F-EEF21ABE4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034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26AF0-5A8C-F04A-AB9F-EEF21ABE4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4220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26AF0-5A8C-F04A-AB9F-EEF21ABE4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010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726AF0-5A8C-F04A-AB9F-EEF21ABE4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173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3CD4AB2B-4674-B4A8-351F-E450B436B0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DFEAE-3667-4E2D-9E04-929F6D35D31E}"/>
              </a:ext>
            </a:extLst>
          </p:cNvPr>
          <p:cNvSpPr/>
          <p:nvPr/>
        </p:nvSpPr>
        <p:spPr>
          <a:xfrm>
            <a:off x="4931570" y="723900"/>
            <a:ext cx="13387137" cy="8839200"/>
          </a:xfrm>
          <a:prstGeom prst="rect">
            <a:avLst/>
          </a:prstGeom>
          <a:solidFill>
            <a:srgbClr val="2741C3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181600" y="1220902"/>
            <a:ext cx="14584654" cy="9505166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7500"/>
              </a:lnSpc>
            </a:pPr>
            <a:r>
              <a:rPr lang="bg-BG" sz="4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ПРОГРАМА</a:t>
            </a:r>
          </a:p>
          <a:p>
            <a:pPr>
              <a:lnSpc>
                <a:spcPts val="7500"/>
              </a:lnSpc>
            </a:pPr>
            <a:r>
              <a:rPr lang="bg-BG" sz="4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ОКОЛНА СРЕДА</a:t>
            </a:r>
          </a:p>
          <a:p>
            <a:pPr>
              <a:lnSpc>
                <a:spcPts val="7500"/>
              </a:lnSpc>
            </a:pPr>
            <a:r>
              <a:rPr lang="bg-BG" sz="4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2021-2027 г.</a:t>
            </a:r>
          </a:p>
          <a:p>
            <a:pPr>
              <a:lnSpc>
                <a:spcPts val="7500"/>
              </a:lnSpc>
            </a:pPr>
            <a:endParaRPr lang="bg-BG" sz="4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r>
              <a:rPr lang="bg-BG" sz="4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ГОДИШЕН ПЛАН</a:t>
            </a:r>
          </a:p>
          <a:p>
            <a:pPr>
              <a:lnSpc>
                <a:spcPts val="7500"/>
              </a:lnSpc>
            </a:pPr>
            <a:r>
              <a:rPr lang="bg-BG" sz="4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ЗА ДЕЙСТВИЕ</a:t>
            </a:r>
          </a:p>
          <a:p>
            <a:pPr>
              <a:lnSpc>
                <a:spcPts val="7500"/>
              </a:lnSpc>
            </a:pPr>
            <a:r>
              <a:rPr lang="bg-BG" sz="40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202</a:t>
            </a:r>
            <a:r>
              <a:rPr lang="en-US" sz="40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</a:t>
            </a:r>
            <a:r>
              <a:rPr lang="bg-BG" sz="40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г.</a:t>
            </a:r>
          </a:p>
          <a:p>
            <a:pPr>
              <a:lnSpc>
                <a:spcPts val="7500"/>
              </a:lnSpc>
            </a:pPr>
            <a:endParaRPr lang="bg-BG" sz="4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endParaRPr lang="bg-BG" sz="54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endParaRPr lang="en-US" sz="4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181600" y="8099138"/>
            <a:ext cx="122682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lt1"/>
                </a:solidFill>
              </a:rPr>
              <a:t>11 </a:t>
            </a:r>
            <a:r>
              <a:rPr lang="bg-BG" sz="3200" dirty="0">
                <a:solidFill>
                  <a:schemeClr val="lt1"/>
                </a:solidFill>
              </a:rPr>
              <a:t>заседание на Комитет за наблюдение на ПОС 2021-2027 г.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3200" dirty="0">
                <a:solidFill>
                  <a:schemeClr val="lt1"/>
                </a:solidFill>
              </a:rPr>
              <a:t>25-26 </a:t>
            </a:r>
            <a:r>
              <a:rPr lang="bg-BG" sz="3200" dirty="0">
                <a:solidFill>
                  <a:schemeClr val="lt1"/>
                </a:solidFill>
              </a:rPr>
              <a:t>ноември 2025 г.</a:t>
            </a:r>
            <a:endParaRPr lang="fr-FR" sz="3200" dirty="0">
              <a:solidFill>
                <a:schemeClr val="l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2970726" cy="2362634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498AC65-8FAF-03D9-DAD7-E00FB7C6F424}"/>
              </a:ext>
            </a:extLst>
          </p:cNvPr>
          <p:cNvCxnSpPr/>
          <p:nvPr/>
        </p:nvCxnSpPr>
        <p:spPr>
          <a:xfrm>
            <a:off x="5181600" y="4457700"/>
            <a:ext cx="4191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9244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F7D524-F41B-6703-6D75-B2AF5BE35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DFEAE-3667-4E2D-9E04-929F6D35D31E}"/>
              </a:ext>
            </a:extLst>
          </p:cNvPr>
          <p:cNvSpPr/>
          <p:nvPr/>
        </p:nvSpPr>
        <p:spPr>
          <a:xfrm>
            <a:off x="4876800" y="723900"/>
            <a:ext cx="13387137" cy="9372600"/>
          </a:xfrm>
          <a:prstGeom prst="rect">
            <a:avLst/>
          </a:prstGeom>
          <a:solidFill>
            <a:srgbClr val="2741C3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544492" y="1164164"/>
            <a:ext cx="12210108" cy="3252685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00"/>
              </a:lnSpc>
            </a:pPr>
            <a:r>
              <a:rPr lang="bg-BG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Комуникационни нужди</a:t>
            </a:r>
          </a:p>
          <a:p>
            <a:pPr>
              <a:lnSpc>
                <a:spcPts val="2500"/>
              </a:lnSpc>
            </a:pPr>
            <a:endParaRPr lang="bg-BG" sz="2800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r>
              <a:rPr lang="bg-BG" sz="2800" b="1" dirty="0">
                <a:solidFill>
                  <a:schemeClr val="lt1"/>
                </a:solidFill>
              </a:rPr>
              <a:t>Планираните мерки са свързани с предстоящи обявявания на процедури по всички приоритети на програмата през 2026 г.</a:t>
            </a: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504507" y="4408272"/>
            <a:ext cx="1236505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bg-BG" sz="2400" dirty="0">
              <a:solidFill>
                <a:schemeClr val="l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lt1"/>
                </a:solidFill>
              </a:rPr>
              <a:t>Оказване на подкрепа на потенциални кандидати и потенциални бенефициенти още на най-ранен етап с цел повишаване качеството на подготовка на проектните предложения и гарантиране на успешното последващо изпълнение на проектите;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bg-BG" sz="2400" dirty="0">
              <a:solidFill>
                <a:schemeClr val="l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lt1"/>
                </a:solidFill>
              </a:rPr>
              <a:t>Повишаване компетентността на бенефициентите при изпълнение на проекти;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bg-BG" sz="2400" dirty="0">
              <a:solidFill>
                <a:schemeClr val="l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lt1"/>
                </a:solidFill>
              </a:rPr>
              <a:t>Повишаване осведомеността и ангажираността на населението по въпроси, свързани с околната среда. Формиране на екологично съзнание във всички граждани на страната;</a:t>
            </a: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endParaRPr lang="bg-BG" sz="2400" dirty="0">
              <a:solidFill>
                <a:schemeClr val="lt1"/>
              </a:solidFill>
            </a:endParaRPr>
          </a:p>
          <a:p>
            <a:pPr marL="342900" lvl="0" indent="-342900" algn="just">
              <a:buFont typeface="Wingdings" panose="05000000000000000000" pitchFamily="2" charset="2"/>
              <a:buChar char="§"/>
            </a:pPr>
            <a:r>
              <a:rPr lang="bg-BG" sz="2400" dirty="0">
                <a:solidFill>
                  <a:schemeClr val="lt1"/>
                </a:solidFill>
              </a:rPr>
              <a:t>Осигуряване на максимална прозрачност на процеса на управление и изпълнение на ПОС 2021-2027 г. и повишаване на информираността и доверието във възможностите, предоставени от ЕС чрез европейските структурни и инвестиционни фондове.</a:t>
            </a:r>
          </a:p>
          <a:p>
            <a:pPr marL="571500" indent="-571500" algn="just">
              <a:buFont typeface="Wingdings" panose="05000000000000000000" pitchFamily="2" charset="2"/>
              <a:buChar char="§"/>
            </a:pPr>
            <a:endParaRPr lang="bg-BG" sz="3600" dirty="0">
              <a:solidFill>
                <a:schemeClr val="l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2970726" cy="2362634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707CB5-2A87-6CC2-09AB-7805082E9C76}"/>
              </a:ext>
            </a:extLst>
          </p:cNvPr>
          <p:cNvCxnSpPr/>
          <p:nvPr/>
        </p:nvCxnSpPr>
        <p:spPr>
          <a:xfrm>
            <a:off x="5544492" y="2019300"/>
            <a:ext cx="4191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2489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F7D524-F41B-6703-6D75-B2AF5BE35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DFEAE-3667-4E2D-9E04-929F6D35D31E}"/>
              </a:ext>
            </a:extLst>
          </p:cNvPr>
          <p:cNvSpPr/>
          <p:nvPr/>
        </p:nvSpPr>
        <p:spPr>
          <a:xfrm>
            <a:off x="4876800" y="723900"/>
            <a:ext cx="13387137" cy="8839200"/>
          </a:xfrm>
          <a:prstGeom prst="rect">
            <a:avLst/>
          </a:prstGeom>
          <a:solidFill>
            <a:srgbClr val="2741C3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544492" y="1164164"/>
            <a:ext cx="12325066" cy="1906163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00"/>
              </a:lnSpc>
            </a:pPr>
            <a:r>
              <a:rPr lang="bg-BG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Кампании 2026 г.</a:t>
            </a:r>
          </a:p>
          <a:p>
            <a:pPr>
              <a:lnSpc>
                <a:spcPts val="2500"/>
              </a:lnSpc>
            </a:pPr>
            <a:endParaRPr lang="bg-BG" sz="2800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r>
              <a:rPr lang="bg-BG" sz="2800" b="1" dirty="0">
                <a:solidFill>
                  <a:schemeClr val="lt1"/>
                </a:solidFill>
              </a:rPr>
              <a:t>Планираме 3 информационни кампании за популяризиране на: </a:t>
            </a:r>
          </a:p>
        </p:txBody>
      </p:sp>
      <p:sp>
        <p:nvSpPr>
          <p:cNvPr id="5" name="Rectangle 4"/>
          <p:cNvSpPr/>
          <p:nvPr/>
        </p:nvSpPr>
        <p:spPr>
          <a:xfrm>
            <a:off x="5544492" y="3510591"/>
            <a:ext cx="1232506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bg-BG" sz="2400" b="1" dirty="0">
                <a:solidFill>
                  <a:schemeClr val="lt1"/>
                </a:solidFill>
              </a:rPr>
              <a:t>Приоритет „Въздух“, </a:t>
            </a:r>
          </a:p>
          <a:p>
            <a:r>
              <a:rPr lang="bg-BG" sz="2400" b="1" dirty="0">
                <a:solidFill>
                  <a:schemeClr val="lt1"/>
                </a:solidFill>
              </a:rPr>
              <a:t>Приоритет  „Отпадъци“</a:t>
            </a:r>
          </a:p>
          <a:p>
            <a:r>
              <a:rPr lang="bg-BG" sz="2400" b="1" dirty="0">
                <a:solidFill>
                  <a:schemeClr val="lt1"/>
                </a:solidFill>
              </a:rPr>
              <a:t>Приоритет „Риск и изменение на климата“</a:t>
            </a:r>
          </a:p>
          <a:p>
            <a:endParaRPr lang="bg-BG" sz="2400" b="1" dirty="0">
              <a:solidFill>
                <a:schemeClr val="lt1"/>
              </a:solidFill>
            </a:endParaRPr>
          </a:p>
          <a:p>
            <a:r>
              <a:rPr lang="bg-BG" sz="2400" b="1" u="sng" dirty="0">
                <a:solidFill>
                  <a:schemeClr val="lt1"/>
                </a:solidFill>
              </a:rPr>
              <a:t>Времеви обхват: януари – октомври 2026 г.</a:t>
            </a:r>
          </a:p>
          <a:p>
            <a:endParaRPr lang="bg-BG" sz="2400" b="1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bg-BG" sz="2400" b="1" dirty="0">
                <a:solidFill>
                  <a:schemeClr val="l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Кампаниите включват излъчвания на аудио и видео клипове по телевизии, радиа и социални мрежи. </a:t>
            </a:r>
          </a:p>
          <a:p>
            <a:endParaRPr lang="bg-BG" sz="2400" b="1" dirty="0">
              <a:solidFill>
                <a:schemeClr val="lt1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bg-BG" sz="2400" b="1" dirty="0">
                <a:solidFill>
                  <a:schemeClr val="lt1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Кампаниите в социалните мрежи продължават от 2025 г. </a:t>
            </a:r>
            <a:endParaRPr lang="bg-BG" sz="2400" b="1" dirty="0">
              <a:solidFill>
                <a:schemeClr val="lt1"/>
              </a:solidFill>
            </a:endParaRPr>
          </a:p>
          <a:p>
            <a:pPr algn="just"/>
            <a:endParaRPr lang="bg-BG" sz="2400" b="1" dirty="0">
              <a:solidFill>
                <a:schemeClr val="l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2970726" cy="2362634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707CB5-2A87-6CC2-09AB-7805082E9C76}"/>
              </a:ext>
            </a:extLst>
          </p:cNvPr>
          <p:cNvCxnSpPr/>
          <p:nvPr/>
        </p:nvCxnSpPr>
        <p:spPr>
          <a:xfrm>
            <a:off x="5544492" y="2019300"/>
            <a:ext cx="4191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9270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F7D524-F41B-6703-6D75-B2AF5BE35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DFEAE-3667-4E2D-9E04-929F6D35D31E}"/>
              </a:ext>
            </a:extLst>
          </p:cNvPr>
          <p:cNvSpPr/>
          <p:nvPr/>
        </p:nvSpPr>
        <p:spPr>
          <a:xfrm>
            <a:off x="4876800" y="723900"/>
            <a:ext cx="13387137" cy="8839200"/>
          </a:xfrm>
          <a:prstGeom prst="rect">
            <a:avLst/>
          </a:prstGeom>
          <a:solidFill>
            <a:srgbClr val="2741C3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544492" y="1164164"/>
            <a:ext cx="12325066" cy="2355004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00"/>
              </a:lnSpc>
            </a:pPr>
            <a:r>
              <a:rPr lang="bg-BG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Комуникационни канали </a:t>
            </a:r>
          </a:p>
          <a:p>
            <a:pPr>
              <a:lnSpc>
                <a:spcPts val="2500"/>
              </a:lnSpc>
            </a:pPr>
            <a:endParaRPr lang="bg-BG" sz="2800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r>
              <a:rPr lang="bg-BG" sz="2800" b="1" dirty="0">
                <a:solidFill>
                  <a:schemeClr val="lt1"/>
                </a:solidFill>
              </a:rPr>
              <a:t>Изработени са видео и аудио клипове</a:t>
            </a:r>
          </a:p>
          <a:p>
            <a:pPr>
              <a:lnSpc>
                <a:spcPts val="3500"/>
              </a:lnSpc>
            </a:pPr>
            <a:r>
              <a:rPr lang="bg-BG" sz="2800" b="1" dirty="0">
                <a:solidFill>
                  <a:schemeClr val="lt1"/>
                </a:solidFill>
              </a:rPr>
              <a:t>Ще бъдат сключени договори за програмно време с 21 медии</a:t>
            </a:r>
          </a:p>
        </p:txBody>
      </p:sp>
      <p:sp>
        <p:nvSpPr>
          <p:cNvPr id="5" name="Rectangle 4"/>
          <p:cNvSpPr/>
          <p:nvPr/>
        </p:nvSpPr>
        <p:spPr>
          <a:xfrm>
            <a:off x="5387842" y="3400991"/>
            <a:ext cx="12481716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bg-BG" sz="2400" b="1" dirty="0">
              <a:solidFill>
                <a:schemeClr val="lt1"/>
              </a:solidFill>
            </a:endParaRP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Телевизии с национално покритие;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Радиостанции с национално покритие;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Телевизии с регионално покритие;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Радиостанции с регионално покритие;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Социални мрежи – ПОС ще продължи да присъства в социалните мрежи (</a:t>
            </a:r>
            <a:r>
              <a:rPr lang="en-US" sz="2800" b="1" dirty="0">
                <a:solidFill>
                  <a:schemeClr val="lt1"/>
                </a:solidFill>
              </a:rPr>
              <a:t>Facebook, Instagram, YouTube</a:t>
            </a:r>
            <a:r>
              <a:rPr lang="bg-BG" sz="2800" b="1" dirty="0">
                <a:solidFill>
                  <a:schemeClr val="lt1"/>
                </a:solidFill>
              </a:rPr>
              <a:t>, </a:t>
            </a:r>
            <a:r>
              <a:rPr lang="en-US" sz="2800" b="1" dirty="0">
                <a:solidFill>
                  <a:schemeClr val="lt1"/>
                </a:solidFill>
              </a:rPr>
              <a:t>Twitter)</a:t>
            </a:r>
            <a:r>
              <a:rPr lang="bg-BG" sz="2800" b="1" dirty="0">
                <a:solidFill>
                  <a:schemeClr val="lt1"/>
                </a:solidFill>
              </a:rPr>
              <a:t> с цел ефективно достигане до всички наши аудитории;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Интернет базирани медии;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800" b="1" dirty="0">
                <a:solidFill>
                  <a:schemeClr val="lt1"/>
                </a:solidFill>
              </a:rPr>
              <a:t>Печатни издания</a:t>
            </a:r>
          </a:p>
          <a:p>
            <a:endParaRPr lang="bg-BG" sz="2400" b="1" dirty="0">
              <a:solidFill>
                <a:schemeClr val="l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2970726" cy="2362634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707CB5-2A87-6CC2-09AB-7805082E9C76}"/>
              </a:ext>
            </a:extLst>
          </p:cNvPr>
          <p:cNvCxnSpPr/>
          <p:nvPr/>
        </p:nvCxnSpPr>
        <p:spPr>
          <a:xfrm>
            <a:off x="5544492" y="2019300"/>
            <a:ext cx="4191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384388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1F7D524-F41B-6703-6D75-B2AF5BE35AA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926DFEAE-3667-4E2D-9E04-929F6D35D31E}"/>
              </a:ext>
            </a:extLst>
          </p:cNvPr>
          <p:cNvSpPr/>
          <p:nvPr/>
        </p:nvSpPr>
        <p:spPr>
          <a:xfrm>
            <a:off x="4876800" y="723900"/>
            <a:ext cx="13387137" cy="9296400"/>
          </a:xfrm>
          <a:prstGeom prst="rect">
            <a:avLst/>
          </a:prstGeom>
          <a:solidFill>
            <a:srgbClr val="2741C3">
              <a:alpha val="5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Wingdings" panose="05000000000000000000" pitchFamily="2" charset="2"/>
              <a:buChar char="§"/>
            </a:pPr>
            <a:endParaRPr lang="bg-BG" dirty="0">
              <a:solidFill>
                <a:schemeClr val="bg1"/>
              </a:solidFill>
            </a:endParaRPr>
          </a:p>
        </p:txBody>
      </p:sp>
      <p:sp>
        <p:nvSpPr>
          <p:cNvPr id="4" name="TextBox 8"/>
          <p:cNvSpPr txBox="1"/>
          <p:nvPr/>
        </p:nvSpPr>
        <p:spPr>
          <a:xfrm>
            <a:off x="5544492" y="1164164"/>
            <a:ext cx="12325066" cy="2803844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00"/>
              </a:lnSpc>
            </a:pPr>
            <a:r>
              <a:rPr lang="bg-BG" sz="3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Видимост и прозрачност</a:t>
            </a:r>
          </a:p>
          <a:p>
            <a:pPr>
              <a:lnSpc>
                <a:spcPts val="2500"/>
              </a:lnSpc>
            </a:pPr>
            <a:endParaRPr lang="bg-BG" sz="2800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  <a:p>
            <a:pPr>
              <a:lnSpc>
                <a:spcPts val="3500"/>
              </a:lnSpc>
            </a:pPr>
            <a:r>
              <a:rPr lang="bg-BG" sz="2800" b="1" dirty="0">
                <a:solidFill>
                  <a:schemeClr val="lt1"/>
                </a:solidFill>
              </a:rPr>
              <a:t>Осигуряване  на  максимална  публичност  и  прозрачност  на  процеса  на управление и изпълнение на програмата, нейните резултати и добри практики</a:t>
            </a:r>
          </a:p>
          <a:p>
            <a:pPr>
              <a:lnSpc>
                <a:spcPts val="3500"/>
              </a:lnSpc>
            </a:pPr>
            <a:endParaRPr lang="bg-BG" sz="2800" b="1" dirty="0">
              <a:solidFill>
                <a:schemeClr val="lt1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466167" y="3964502"/>
            <a:ext cx="12481716" cy="672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lt1"/>
                </a:solidFill>
              </a:rPr>
              <a:t>Заседания на Комитета за наблюдение</a:t>
            </a:r>
          </a:p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solidFill>
                  <a:schemeClr val="lt1"/>
                </a:solidFill>
              </a:rPr>
              <a:t>Публикации в </a:t>
            </a:r>
            <a:r>
              <a:rPr lang="en-US" sz="2400" b="1" dirty="0">
                <a:solidFill>
                  <a:schemeClr val="lt1"/>
                </a:solidFill>
              </a:rPr>
              <a:t>EUFUNDS.BG</a:t>
            </a:r>
            <a:r>
              <a:rPr lang="bg-BG" sz="2400" b="1" dirty="0">
                <a:solidFill>
                  <a:schemeClr val="lt1"/>
                </a:solidFill>
              </a:rPr>
              <a:t>/федериран портал на ПОС - част от инфраструктурата на Единния портал за достъп до електронни административни услуги (ЕПДЕАУ). Публикациите включват</a:t>
            </a:r>
            <a:r>
              <a:rPr lang="en-US" sz="2400" b="1" dirty="0">
                <a:solidFill>
                  <a:schemeClr val="lt1"/>
                </a:solidFill>
              </a:rPr>
              <a:t>,</a:t>
            </a:r>
            <a:r>
              <a:rPr lang="bg-BG" sz="2400" b="1" dirty="0">
                <a:solidFill>
                  <a:schemeClr val="lt1"/>
                </a:solidFill>
              </a:rPr>
              <a:t> както актуални новини от изпълнението на програмата, така и информация за актуални процедури, операции от стратегическо значение и операции с общ размер на разходите над 10 000 000 EUR, указания и препоръки, ръководства, наръчници, документи и информационни материали, съгласно изискванията, посочени в чл. 49 от Регламент (ЕС) 2021/1060</a:t>
            </a:r>
            <a:endParaRPr lang="en-US" sz="2400" b="1" dirty="0">
              <a:solidFill>
                <a:schemeClr val="lt1"/>
              </a:solidFill>
            </a:endParaRPr>
          </a:p>
          <a:p>
            <a:pPr marL="457200" indent="-457200" algn="just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400" b="1" dirty="0">
                <a:solidFill>
                  <a:schemeClr val="lt1"/>
                </a:solidFill>
              </a:rPr>
              <a:t>Прессъобщения до медиите </a:t>
            </a:r>
            <a:r>
              <a:rPr lang="ru-RU" sz="2400" b="1" dirty="0">
                <a:solidFill>
                  <a:schemeClr val="lt1"/>
                </a:solidFill>
              </a:rPr>
              <a:t> </a:t>
            </a:r>
          </a:p>
          <a:p>
            <a:pPr marL="457200" indent="-457200"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400" b="1" dirty="0">
                <a:solidFill>
                  <a:schemeClr val="lt1"/>
                </a:solidFill>
              </a:rPr>
              <a:t>Комуникация с граждани чрез официалната електронна поща</a:t>
            </a:r>
            <a:r>
              <a:rPr lang="en-US" sz="2400" b="1" dirty="0">
                <a:solidFill>
                  <a:schemeClr val="lt1"/>
                </a:solidFill>
              </a:rPr>
              <a:t> ope@moew.government.bg</a:t>
            </a:r>
          </a:p>
          <a:p>
            <a:pPr marL="457200" indent="-457200" algn="l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bg-BG" sz="2400" b="1" dirty="0">
                <a:solidFill>
                  <a:schemeClr val="lt1"/>
                </a:solidFill>
              </a:rPr>
              <a:t>УО на ПОС инициира провеждането на национално представително социологическо проучване за измерване на нивото на обществена осведоменост</a:t>
            </a:r>
          </a:p>
          <a:p>
            <a:pPr marL="542925" indent="-542925" algn="just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bg-BG" sz="2400" b="1" dirty="0">
              <a:solidFill>
                <a:schemeClr val="lt1"/>
              </a:solidFill>
            </a:endParaRPr>
          </a:p>
          <a:p>
            <a:endParaRPr lang="bg-BG" sz="2000" b="1" dirty="0">
              <a:solidFill>
                <a:schemeClr val="lt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09900"/>
            <a:ext cx="2970726" cy="2362634"/>
          </a:xfrm>
          <a:prstGeom prst="rect">
            <a:avLst/>
          </a:prstGeom>
        </p:spPr>
      </p:pic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D0707CB5-2A87-6CC2-09AB-7805082E9C76}"/>
              </a:ext>
            </a:extLst>
          </p:cNvPr>
          <p:cNvCxnSpPr/>
          <p:nvPr/>
        </p:nvCxnSpPr>
        <p:spPr>
          <a:xfrm>
            <a:off x="5544492" y="2019300"/>
            <a:ext cx="419100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314808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9720D5F-4996-2DA9-E845-002D815E52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sp>
        <p:nvSpPr>
          <p:cNvPr id="4" name="TextBox 8"/>
          <p:cNvSpPr txBox="1"/>
          <p:nvPr/>
        </p:nvSpPr>
        <p:spPr>
          <a:xfrm>
            <a:off x="1219200" y="1666862"/>
            <a:ext cx="11201400" cy="6042680"/>
          </a:xfrm>
          <a:prstGeom prst="rect">
            <a:avLst/>
          </a:prstGeom>
          <a:noFill/>
          <a:ln>
            <a:solidFill>
              <a:schemeClr val="accent1">
                <a:alpha val="0"/>
              </a:schemeClr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500"/>
              </a:lnSpc>
            </a:pPr>
            <a:r>
              <a:rPr lang="bg-BG" sz="72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БЛАГОДАРЯ ЗА ВНИМАНИЕТО</a:t>
            </a:r>
          </a:p>
          <a:p>
            <a:pPr>
              <a:lnSpc>
                <a:spcPts val="8500"/>
              </a:lnSpc>
            </a:pPr>
            <a:endParaRPr lang="bg-BG" sz="80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endParaRPr lang="bg-BG" sz="2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r>
              <a:rPr lang="fr-FR" sz="2800" b="1" dirty="0">
                <a:solidFill>
                  <a:srgbClr val="FFFFF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https://eufunds.bg/opos</a:t>
            </a:r>
            <a:endParaRPr lang="bg-BG" sz="2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>
              <a:lnSpc>
                <a:spcPts val="7500"/>
              </a:lnSpc>
            </a:pPr>
            <a:endParaRPr lang="en-US" sz="4800" b="1" dirty="0">
              <a:solidFill>
                <a:srgbClr val="FFFFF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EB3CB22-726D-BC50-8D8C-AA30E321F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0" y="-38100"/>
            <a:ext cx="2970726" cy="30099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1BE5F64-BA78-C401-4405-7235E8FCFC8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6200" y="2971800"/>
            <a:ext cx="2975212" cy="2366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838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3524</TotalTime>
  <Words>448</Words>
  <Application>Microsoft Office PowerPoint</Application>
  <PresentationFormat>Custom</PresentationFormat>
  <Paragraphs>66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Verdana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 VITOSHA</dc:title>
  <dc:creator>Petya Petrova</dc:creator>
  <cp:lastModifiedBy>OPOS BG61</cp:lastModifiedBy>
  <cp:revision>388</cp:revision>
  <cp:lastPrinted>2025-11-21T14:28:35Z</cp:lastPrinted>
  <dcterms:created xsi:type="dcterms:W3CDTF">2006-08-16T00:00:00Z</dcterms:created>
  <dcterms:modified xsi:type="dcterms:W3CDTF">2025-11-21T14:29:34Z</dcterms:modified>
  <dc:identifier>DAFVIHXg048</dc:identifier>
</cp:coreProperties>
</file>